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96" r:id="rId2"/>
    <p:sldId id="286" r:id="rId3"/>
    <p:sldId id="285" r:id="rId4"/>
    <p:sldId id="258" r:id="rId5"/>
    <p:sldId id="260" r:id="rId6"/>
    <p:sldId id="262" r:id="rId7"/>
    <p:sldId id="264" r:id="rId8"/>
    <p:sldId id="267" r:id="rId9"/>
    <p:sldId id="280" r:id="rId10"/>
    <p:sldId id="287" r:id="rId11"/>
    <p:sldId id="288" r:id="rId12"/>
    <p:sldId id="284" r:id="rId13"/>
    <p:sldId id="289" r:id="rId14"/>
    <p:sldId id="290" r:id="rId15"/>
    <p:sldId id="291" r:id="rId16"/>
    <p:sldId id="292" r:id="rId17"/>
    <p:sldId id="294" r:id="rId18"/>
    <p:sldId id="275" r:id="rId19"/>
    <p:sldId id="29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799"/>
    <a:srgbClr val="000099"/>
    <a:srgbClr val="E10803"/>
    <a:srgbClr val="08A8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5184C-E6F5-4A8E-94B2-221B1158D0BE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AA1A0-9CF1-4903-8B32-073DFFD7E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42F0-1EA1-4EC0-9476-7BB4A6464D59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299EE-6297-4415-9F4D-0C0751945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59387-06A4-403A-99ED-1B1BF6DC3FF3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1841D-694D-46EA-AA64-A5E6AA7B1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A4F3-DD12-460F-9187-A954D8A9D9EE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385C-0EED-4D75-9A52-E3B1153C5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E960-7641-4EA2-9F8E-DA60EFBD419B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05BBC-C1D8-433D-9FF2-4D02A67C6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0C07-0D6D-46DD-B3C2-7BFE85C327C8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46BB9-FA7C-4C94-902D-C76A0FF88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6B40C-BBEB-4AA5-94B8-FD14BBD8C99B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2E8BA-0EF0-45F2-9748-B0F69126B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7CB2-931C-42BD-8E73-A93651E08860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C70B1-7099-4F84-9E36-C22426010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B44A-BCFF-4218-9F19-3BFF94C12ADE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77597-938C-48D9-A8A5-F16B97B52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8BF0-10CB-4A2B-911A-1473CF2029FA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699C4-7399-4600-A2BC-B2DE7CE82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00BE-03EF-4E8B-859D-0DDB78895021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1202-81BB-40FA-8CF6-717AA845B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8502EA-E81D-4576-B658-CCD4A2B0C3D1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602702-65F3-461C-A2BE-89A18EC09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8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detskiy-sad/upravlenie-dou/2014/12/01/modelirovanie-predmetno-razvivayushchey-sredy-v-dou-v" TargetMode="External"/><Relationship Id="rId2" Type="http://schemas.openxmlformats.org/officeDocument/2006/relationships/hyperlink" Target="http://www.rg.ru/2013/11/25/doshk-standart-do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estival.1september.ru/articles/210838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601732/" TargetMode="External"/><Relationship Id="rId2" Type="http://schemas.openxmlformats.org/officeDocument/2006/relationships/hyperlink" Target="http://nsportal.ru/detskiy-sad/okruzhayushchiy-mir/2015/02/17/ekologicheskoe-vospitanie-doshkolnikov-v-povsednevno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sportal.ru/detskiy-sad/raznoe/2014/02/10/razvivayushchaya-sreda-dlya-ekologicheskogo-obrazovaniya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eninka.ru/article/n/innovatsionnye-tehnologii-v-formirovanii-ekologicheskogo-soznaniya-u-doshkolnikov" TargetMode="External"/><Relationship Id="rId2" Type="http://schemas.openxmlformats.org/officeDocument/2006/relationships/hyperlink" Target="http://cyberleninka.ru/article/n/innovatsionnyy-podhod-k-organizatsii-raboty-po-ekologicheskomu-obrazovaniyu-detey-doshkolnogo-vozras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am.ru/detskijsad/inovacionyi-opyt-po-yekologicheskomu-vospitaniyu-doshkolnikov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8229600" cy="5445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E10803"/>
                </a:solidFill>
              </a:rPr>
              <a:t>      Инновационные технологии экологического воспитания посредством развивающей предметно  - пространственной среды ДОУ в условиях реализации ФГОС.</a:t>
            </a:r>
            <a:endParaRPr lang="ru-RU" sz="2000" dirty="0" smtClean="0">
              <a:solidFill>
                <a:srgbClr val="E10803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000" dirty="0" smtClean="0">
              <a:solidFill>
                <a:srgbClr val="000099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000" dirty="0" smtClean="0">
              <a:solidFill>
                <a:srgbClr val="000099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000" dirty="0" smtClean="0">
              <a:solidFill>
                <a:srgbClr val="000099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МБДОУ </a:t>
            </a:r>
            <a:r>
              <a:rPr lang="ru-RU" sz="2000" dirty="0" err="1" smtClean="0">
                <a:solidFill>
                  <a:srgbClr val="000099"/>
                </a:solidFill>
              </a:rPr>
              <a:t>д</a:t>
            </a:r>
            <a:r>
              <a:rPr lang="ru-RU" sz="2000" dirty="0" smtClean="0">
                <a:solidFill>
                  <a:srgbClr val="000099"/>
                </a:solidFill>
              </a:rPr>
              <a:t>/с «Теремок» г. Чаплыгин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воспитатель  Нефёдова Ирина Викторовна</a:t>
            </a:r>
            <a:endParaRPr lang="ru-RU" sz="2000" dirty="0" smtClean="0">
              <a:solidFill>
                <a:srgbClr val="000099"/>
              </a:solidFill>
            </a:endParaRPr>
          </a:p>
          <a:p>
            <a:pPr algn="r"/>
            <a:endParaRPr lang="ru-RU" sz="2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000" dirty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  <a:t>Развивающая предметно – пространственная среда способствует: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     - познавательному развитию ребенка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     - эколого-эстетическому развитию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     - предпочтение объектам природы перед искусственными предметами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     - оздоровлению ребенка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     - формированию нравственных качеств ребенка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     - формированию экологически грамотного поведения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     - </a:t>
            </a:r>
            <a:r>
              <a:rPr lang="ru-RU" dirty="0" err="1" smtClean="0">
                <a:solidFill>
                  <a:srgbClr val="000099"/>
                </a:solidFill>
              </a:rPr>
              <a:t>экологизации</a:t>
            </a:r>
            <a:r>
              <a:rPr lang="ru-RU" dirty="0" smtClean="0">
                <a:solidFill>
                  <a:srgbClr val="000099"/>
                </a:solidFill>
              </a:rPr>
              <a:t> различных видов деятельности ребенка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0" y="-315913"/>
            <a:ext cx="9144000" cy="173355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000" dirty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  <a:t>Элементы развивающей предметно – пространственной среды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163" y="11969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C00000"/>
                </a:solidFill>
              </a:rPr>
              <a:t>Экологическая кабинет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7288" y="2268538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C00000"/>
                </a:solidFill>
              </a:rPr>
              <a:t>Фитобар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55850" y="1196975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Экологическая тропинка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538" y="11969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Библиотека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5600" y="4411663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Зимний сад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5600" y="3340100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Живой уголок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5600" y="2268538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Лаборатория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7288" y="3340100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Театральная студия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3663" y="11969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Изостудия (художественная студия)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98975" y="2268538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Музей, картинная галерея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98975" y="3340100"/>
            <a:ext cx="196056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Территория ДОУ (ландшафт, архит. объекты)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0413" y="4411663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Огород, сад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5600" y="5483225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Бассейн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7288" y="4411663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Физкультурный зал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41850" y="5483225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Музыкальный зал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27288" y="548322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Компьютерный класс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16688" y="22764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Коридоры, холлы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125" y="3357563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Уголки в группах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88125" y="4437063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Выставочный уголок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688012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  </a:t>
            </a:r>
            <a:r>
              <a:rPr lang="ru-RU" dirty="0" smtClean="0">
                <a:solidFill>
                  <a:srgbClr val="00349E"/>
                </a:solidFill>
              </a:rPr>
              <a:t>Все вышеописанные элементы могут быть объединены в экологический комплекс дошкольного учреждения. </a:t>
            </a:r>
            <a:r>
              <a:rPr lang="ru-RU" b="1" dirty="0" smtClean="0">
                <a:solidFill>
                  <a:srgbClr val="C00000"/>
                </a:solidFill>
              </a:rPr>
              <a:t>Ядро такого комплекса составляют экологический кабинет, уголок природы (зимний сад), лаборатория и уголки в группах.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00349E"/>
                </a:solidFill>
              </a:rPr>
              <a:t>       Такой экологический комплекс интегрирует различные образовательные области, что значительно повышает эффективность экологического воспитания дошкольников.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370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002588" cy="54721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900" b="1" dirty="0" smtClean="0">
                <a:solidFill>
                  <a:srgbClr val="000099"/>
                </a:solidFill>
              </a:rPr>
              <a:t>     </a:t>
            </a:r>
            <a:endParaRPr lang="ru-RU" sz="1900" b="1" dirty="0" smtClean="0">
              <a:solidFill>
                <a:srgbClr val="000099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1900" b="1" dirty="0" smtClean="0">
                <a:solidFill>
                  <a:srgbClr val="000099"/>
                </a:solidFill>
              </a:rPr>
              <a:t>  </a:t>
            </a:r>
            <a:r>
              <a:rPr lang="ru-RU" dirty="0" smtClean="0">
                <a:solidFill>
                  <a:srgbClr val="000099"/>
                </a:solidFill>
              </a:rPr>
              <a:t>В МБДОУ детский сад </a:t>
            </a:r>
            <a:r>
              <a:rPr lang="ru-RU" dirty="0" smtClean="0">
                <a:solidFill>
                  <a:srgbClr val="000099"/>
                </a:solidFill>
              </a:rPr>
              <a:t>«Теремок» г.Чаплыгина деятельность </a:t>
            </a:r>
            <a:r>
              <a:rPr lang="ru-RU" dirty="0" smtClean="0">
                <a:solidFill>
                  <a:srgbClr val="000099"/>
                </a:solidFill>
              </a:rPr>
              <a:t>по экологическому воспитанию осуществляется по программе </a:t>
            </a:r>
            <a:r>
              <a:rPr lang="ru-RU" dirty="0" smtClean="0">
                <a:solidFill>
                  <a:srgbClr val="000099"/>
                </a:solidFill>
              </a:rPr>
              <a:t>ДОУ парциальной </a:t>
            </a:r>
            <a:r>
              <a:rPr lang="ru-RU" dirty="0" smtClean="0">
                <a:solidFill>
                  <a:srgbClr val="000099"/>
                </a:solidFill>
              </a:rPr>
              <a:t>программы Рыжовой Н.А «Наш дом - природа</a:t>
            </a:r>
            <a:r>
              <a:rPr lang="ru-RU" dirty="0" smtClean="0">
                <a:solidFill>
                  <a:srgbClr val="000099"/>
                </a:solidFill>
              </a:rPr>
              <a:t>».</a:t>
            </a:r>
            <a:endParaRPr lang="ru-RU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0525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000" b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  <a:t>Работа проводится по следующим направлениям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организация музыкальной деятельности, усиливающая эмоциональное восприятие ребенком природы; 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подбор музыкальных произведений (звуки природы, песни о природе), в том числе для сопровождения экологических игр.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использование элементов фольклора в целях экологического образования (народные праздники,  живопись, глиняные игрушки).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закрепление материалов экологического воспитания в процессе рисования, аппликации, лепки;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изготовление  наглядных пособий, оборудования, декораций, костюмов к экологическим праздникам, постановкам.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подбор художественных произведений к экологической тематике;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изготовление поделок, коллажей, макетов из природного материала.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изготовление оборудования для экологической тропинки, природоохранных знаков.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формирование трудовых умений и навыков, адекватных возрасту через поручения, совместные действия и задания, как в группах, так и на территории ДОУ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ru-RU" sz="3000" b="0" smtClean="0">
                <a:ln>
                  <a:noFill/>
                </a:ln>
                <a:solidFill>
                  <a:srgbClr val="E10803"/>
                </a:solidFill>
                <a:effectLst/>
              </a:rPr>
              <a:t>А также: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99"/>
                </a:solidFill>
              </a:rPr>
              <a:t>реализация проектов для формирования основ экологического сознания (безопасности окружающего мира).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99"/>
                </a:solidFill>
              </a:rPr>
              <a:t>знакомство с миром профессий, связанных с экологией (наблюдение, рассматривание альбомов, иллюстраций).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99"/>
                </a:solidFill>
              </a:rPr>
              <a:t>подготовка и проведение образовательной деятельности с детьми в центре природы   группы, мини-лаборатории, живом уголке, на экологической тропинке.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99"/>
                </a:solidFill>
              </a:rPr>
              <a:t>участие в подготовке и проведении  экологических праздников детского сада, инсценировок, спектаклей по сказкам, разыгрывание народных песен, </a:t>
            </a:r>
            <a:r>
              <a:rPr lang="ru-RU" sz="2000" dirty="0" err="1" smtClean="0">
                <a:solidFill>
                  <a:srgbClr val="000099"/>
                </a:solidFill>
              </a:rPr>
              <a:t>потешек</a:t>
            </a:r>
            <a:r>
              <a:rPr lang="ru-RU" sz="2000" dirty="0" smtClean="0">
                <a:solidFill>
                  <a:srgbClr val="000099"/>
                </a:solidFill>
              </a:rPr>
              <a:t>, имитация повадок животных.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99"/>
                </a:solidFill>
              </a:rPr>
              <a:t>дидактические игры, пальчиковый, кукольный театр на закрепление экологических  понятий.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99"/>
                </a:solidFill>
              </a:rPr>
              <a:t>чтение с обсуждением  произведения.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99"/>
                </a:solidFill>
              </a:rPr>
              <a:t>экологические акции и десант.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99"/>
                </a:solidFill>
              </a:rPr>
              <a:t>подборка </a:t>
            </a:r>
            <a:r>
              <a:rPr lang="ru-RU" sz="2000" dirty="0" smtClean="0">
                <a:solidFill>
                  <a:srgbClr val="000099"/>
                </a:solidFill>
              </a:rPr>
              <a:t>наглядных пособий (календари погоды и природы, географические карты, коллекции природных и искусственных материалов),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0099"/>
                </a:solidFill>
              </a:rPr>
              <a:t>включение современных средств обучения – </a:t>
            </a:r>
            <a:r>
              <a:rPr lang="ru-RU" sz="2000" dirty="0" err="1" smtClean="0">
                <a:solidFill>
                  <a:srgbClr val="000099"/>
                </a:solidFill>
              </a:rPr>
              <a:t>мультимедийные</a:t>
            </a:r>
            <a:r>
              <a:rPr lang="ru-RU" sz="2000" dirty="0" smtClean="0">
                <a:solidFill>
                  <a:srgbClr val="000099"/>
                </a:solidFill>
              </a:rPr>
              <a:t> презентации экологического содержания, видеофильмы (включая мультфильмы).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1"/>
          </p:nvPr>
        </p:nvSpPr>
        <p:spPr>
          <a:xfrm>
            <a:off x="0" y="476250"/>
            <a:ext cx="9144000" cy="583247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dirty="0" smtClean="0">
                <a:solidFill>
                  <a:srgbClr val="000099"/>
                </a:solidFill>
              </a:rPr>
              <a:t>    		   </a:t>
            </a:r>
            <a:r>
              <a:rPr lang="ru-RU" dirty="0" smtClean="0">
                <a:solidFill>
                  <a:srgbClr val="000099"/>
                </a:solidFill>
              </a:rPr>
              <a:t>Успешная реализация </a:t>
            </a:r>
            <a:r>
              <a:rPr lang="ru-RU" dirty="0" smtClean="0">
                <a:solidFill>
                  <a:srgbClr val="000099"/>
                </a:solidFill>
              </a:rPr>
              <a:t> задач по экологическому воспитанию невозможна </a:t>
            </a:r>
            <a:r>
              <a:rPr lang="ru-RU" dirty="0" smtClean="0">
                <a:solidFill>
                  <a:srgbClr val="000099"/>
                </a:solidFill>
              </a:rPr>
              <a:t>без тесного сотрудничества с семьей как постепенный и непрерывный процесс.</a:t>
            </a:r>
            <a:br>
              <a:rPr lang="ru-RU" dirty="0" smtClean="0">
                <a:solidFill>
                  <a:srgbClr val="000099"/>
                </a:solidFill>
              </a:rPr>
            </a:br>
            <a:r>
              <a:rPr lang="ru-RU" dirty="0" smtClean="0">
                <a:solidFill>
                  <a:srgbClr val="000099"/>
                </a:solidFill>
              </a:rPr>
              <a:t>	   Целью взаимодействия с родителями по экологическому воспитанию является </a:t>
            </a:r>
            <a:r>
              <a:rPr lang="ru-RU" dirty="0" smtClean="0">
                <a:solidFill>
                  <a:srgbClr val="E10803"/>
                </a:solidFill>
              </a:rPr>
              <a:t>повышение экологической компетентности и природоохранной деятельности родителей в улучшении качества окружающей среды и в деле воспитания детей в данном направлении.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dirty="0" smtClean="0">
                <a:solidFill>
                  <a:srgbClr val="000099"/>
                </a:solidFill>
              </a:rPr>
              <a:t>     	    В своей работе с родителями дошкольников в рамках рабочей программы использую традиционные и нетрадиционные формы общения, цель которых – </a:t>
            </a:r>
            <a:r>
              <a:rPr lang="ru-RU" dirty="0" smtClean="0">
                <a:solidFill>
                  <a:srgbClr val="E10803"/>
                </a:solidFill>
              </a:rPr>
              <a:t>обогатить родителей педагогическими знаниями в вопросах экологического воспитания детей.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4294967295"/>
          </p:nvPr>
        </p:nvSpPr>
        <p:spPr>
          <a:xfrm>
            <a:off x="179388" y="0"/>
            <a:ext cx="8964612" cy="63087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rgbClr val="C00000"/>
                </a:solidFill>
              </a:rPr>
              <a:t>Формы взаимодействия  с семьей по вопросам экологического воспитания </a:t>
            </a:r>
            <a:r>
              <a:rPr lang="ru-RU" dirty="0" smtClean="0">
                <a:solidFill>
                  <a:srgbClr val="C00000"/>
                </a:solidFill>
              </a:rPr>
              <a:t>дошкольников</a:t>
            </a:r>
            <a:endParaRPr lang="ru-RU" dirty="0" smtClean="0">
              <a:solidFill>
                <a:srgbClr val="C00000"/>
              </a:solidFill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1042988" y="1268413"/>
            <a:ext cx="484187" cy="977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2428875"/>
            <a:ext cx="2714625" cy="1928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привлечение родителей к участию в конкурсах, выставках, трудовой деятельности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38" y="4643438"/>
            <a:ext cx="2571750" cy="1857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/>
                </a:solidFill>
              </a:rPr>
              <a:t>консультации для родителей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113" y="2428875"/>
            <a:ext cx="3168650" cy="1928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rgbClr val="00349E"/>
              </a:solidFill>
            </a:endParaRPr>
          </a:p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Беседы за круглым столом, совет родителей в нетрадиционной форме (ток- шоу, деловые игры и др.)</a:t>
            </a:r>
          </a:p>
          <a:p>
            <a:pPr algn="ctr"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0" y="4643438"/>
            <a:ext cx="2643188" cy="1857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/>
                </a:solidFill>
              </a:rPr>
              <a:t>анкетирование по проблеме экологического воспитания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88" y="2428875"/>
            <a:ext cx="2857500" cy="1928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«Экологический стенд» в экологическом уголке - выпуск газет, плакатов, папок передвижек</a:t>
            </a: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214813" y="1285875"/>
            <a:ext cx="484187" cy="977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215188" y="1285875"/>
            <a:ext cx="484187" cy="977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928938" y="1357313"/>
            <a:ext cx="285750" cy="3286125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011863" y="1341438"/>
            <a:ext cx="285750" cy="3286125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300" b="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300" b="0" dirty="0" smtClean="0">
                <a:solidFill>
                  <a:srgbClr val="C00000"/>
                </a:solidFill>
                <a:latin typeface="+mn-lt"/>
              </a:rPr>
            </a:br>
            <a:r>
              <a:rPr lang="ru-RU" sz="3300" dirty="0" smtClean="0">
                <a:solidFill>
                  <a:srgbClr val="C00000"/>
                </a:solidFill>
                <a:latin typeface="+mn-lt"/>
              </a:rPr>
              <a:t>Рекомендации воспитателям по вопросам экологического воспитания в современной образовательной среде ДОУ: </a:t>
            </a:r>
            <a:r>
              <a:rPr lang="ru-RU" dirty="0" smtClean="0">
                <a:solidFill>
                  <a:srgbClr val="C00000"/>
                </a:solidFill>
              </a:rPr>
              <a:t>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000" dirty="0" smtClean="0">
                <a:solidFill>
                  <a:schemeClr val="accent6"/>
                </a:solidFill>
              </a:rPr>
              <a:t>                                                                                       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1643063"/>
            <a:ext cx="821531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Создать рациональную предметно – пространственную среду для успешного познания окружающего мира дошкольника, основанную на интеграции образовательных областей.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" y="4214813"/>
            <a:ext cx="8286750" cy="928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Ознакомление с объектами и явлениями окружающей природы будет более результативным, если воспитатель будет отмечать все достижения и самостоятельность детей, хвалить за уверенность и инициативу.</a:t>
            </a:r>
          </a:p>
          <a:p>
            <a:pPr algn="ctr">
              <a:defRPr/>
            </a:pP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" y="2928938"/>
            <a:ext cx="821531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Необходимо постоянно использовать в педагогической практике инновационные технологии, в результате которых будет достигаться развитие всех сторон познавательной деятельности ребенка.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188" y="5445125"/>
            <a:ext cx="8215312" cy="9286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Мероприятия по использованию инновационных технологий должны охватывать все виды деятельности дошкольников.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507413" cy="496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  </a:t>
            </a:r>
            <a:r>
              <a:rPr lang="ru-RU" smtClean="0">
                <a:solidFill>
                  <a:srgbClr val="000099"/>
                </a:solidFill>
              </a:rPr>
              <a:t>Таким образом, путем создания инновационной развивающей предметно – пространственной среды с интеграцией образовательных областей в условиях ФГОС достигается главная цель экологического воспитания – сформировать   у детей целостный взгляд на природу и место человека в ней, экологическую грамотность, способность любить окружающий мир и бережно относиться к нему.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Экологическое воспитание</a:t>
            </a:r>
            <a:r>
              <a:rPr lang="ru-RU" sz="3000" b="0" dirty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  <a:t/>
            </a:r>
            <a:br>
              <a:rPr lang="ru-RU" sz="3000" b="0" dirty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</a:br>
            <a:endParaRPr lang="ru-RU" sz="3000" b="0" dirty="0" smtClean="0">
              <a:ln>
                <a:noFill/>
              </a:ln>
              <a:solidFill>
                <a:srgbClr val="E10803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323528" y="3213100"/>
            <a:ext cx="8363272" cy="3095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rgbClr val="E10803"/>
                </a:solidFill>
              </a:rPr>
              <a:t>  </a:t>
            </a:r>
            <a:r>
              <a:rPr lang="ru-RU" sz="3000" b="1" dirty="0" smtClean="0">
                <a:solidFill>
                  <a:srgbClr val="FF0000"/>
                </a:solidFill>
              </a:rPr>
              <a:t>Основная </a:t>
            </a:r>
            <a:r>
              <a:rPr lang="ru-RU" sz="3000" b="1" dirty="0" smtClean="0">
                <a:solidFill>
                  <a:srgbClr val="FF0000"/>
                </a:solidFill>
              </a:rPr>
              <a:t>цель экологического воспитания – </a:t>
            </a:r>
          </a:p>
          <a:p>
            <a:pPr eaLnBrk="1" hangingPunct="1">
              <a:buFont typeface="Wingdings 2" pitchFamily="18" charset="2"/>
              <a:buNone/>
            </a:pPr>
            <a:endParaRPr lang="ru-RU" sz="3000" dirty="0" smtClean="0">
              <a:solidFill>
                <a:srgbClr val="000099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11188" y="1196975"/>
            <a:ext cx="7929562" cy="15113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349E"/>
                </a:solidFill>
              </a:rPr>
              <a:t>систематическая педагогическая деятельность, направленная на развитие у дошкольников экологической культуры</a:t>
            </a:r>
            <a:endParaRPr lang="ru-RU" sz="2800">
              <a:solidFill>
                <a:srgbClr val="FFFFFF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57688" y="785813"/>
            <a:ext cx="285750" cy="357187"/>
          </a:xfrm>
          <a:prstGeom prst="downArrow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трелка вниз 3"/>
          <p:cNvSpPr/>
          <p:nvPr/>
        </p:nvSpPr>
        <p:spPr>
          <a:xfrm>
            <a:off x="4356100" y="2852738"/>
            <a:ext cx="285750" cy="357187"/>
          </a:xfrm>
          <a:prstGeom prst="downArrow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Блок-схема: альтернативный процесс 4"/>
          <p:cNvSpPr/>
          <p:nvPr/>
        </p:nvSpPr>
        <p:spPr>
          <a:xfrm>
            <a:off x="611188" y="4076700"/>
            <a:ext cx="7929562" cy="2376488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2800">
                <a:solidFill>
                  <a:srgbClr val="000099"/>
                </a:solidFill>
              </a:rPr>
              <a:t>сформировать у детей целостный взгляд на природу и место человека в ней, экологическую грамотность, способность любить окружающий мир и бережно относиться к нему. </a:t>
            </a:r>
          </a:p>
          <a:p>
            <a:pPr algn="ctr">
              <a:defRPr/>
            </a:pPr>
            <a:endParaRPr lang="ru-RU" sz="280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latin typeface="+mn-lt"/>
              </a:rPr>
              <a:t>Использованные источники</a:t>
            </a:r>
            <a:endParaRPr lang="ru-RU" sz="3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748713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300" dirty="0" smtClean="0">
                <a:solidFill>
                  <a:srgbClr val="00349E"/>
                </a:solidFill>
              </a:rPr>
              <a:t>       </a:t>
            </a:r>
            <a:r>
              <a:rPr lang="ru-RU" sz="2200" dirty="0" smtClean="0">
                <a:solidFill>
                  <a:srgbClr val="00349E"/>
                </a:solidFill>
              </a:rPr>
              <a:t> </a:t>
            </a:r>
            <a:r>
              <a:rPr lang="ru-RU" sz="2000" dirty="0" smtClean="0">
                <a:solidFill>
                  <a:srgbClr val="00349E"/>
                </a:solidFill>
              </a:rPr>
              <a:t>1.</a:t>
            </a:r>
            <a:r>
              <a:rPr lang="ru-RU" sz="2200" dirty="0" smtClean="0">
                <a:solidFill>
                  <a:srgbClr val="00349E"/>
                </a:solidFill>
              </a:rPr>
              <a:t> </a:t>
            </a:r>
            <a:r>
              <a:rPr lang="ru-RU" sz="2000" dirty="0" smtClean="0">
                <a:solidFill>
                  <a:srgbClr val="00349E"/>
                </a:solidFill>
              </a:rPr>
              <a:t>Приказ </a:t>
            </a:r>
            <a:r>
              <a:rPr lang="ru-RU" sz="2000" dirty="0" err="1" smtClean="0">
                <a:solidFill>
                  <a:srgbClr val="00349E"/>
                </a:solidFill>
              </a:rPr>
              <a:t>Минобрнауки</a:t>
            </a:r>
            <a:r>
              <a:rPr lang="ru-RU" sz="2000" dirty="0" smtClean="0">
                <a:solidFill>
                  <a:srgbClr val="00349E"/>
                </a:solidFill>
              </a:rPr>
              <a:t>  России от 17.10.2013 №1155 «Об утверждении Федерального государственного образовательного стандарта дошкольного образования»  (Зарегистрировано в Минюсте России 14.11.2013 № 30384) [Электронный ресурс]. – Режим доступа: </a:t>
            </a:r>
            <a:r>
              <a:rPr lang="ru-RU" sz="2000" u="sng" dirty="0" smtClean="0">
                <a:solidFill>
                  <a:srgbClr val="00349E"/>
                </a:solidFill>
                <a:hlinkClick r:id="rId2"/>
              </a:rPr>
              <a:t>http://</a:t>
            </a:r>
            <a:r>
              <a:rPr lang="ru-RU" sz="2000" u="sng" dirty="0" smtClean="0">
                <a:solidFill>
                  <a:srgbClr val="00349E"/>
                </a:solidFill>
                <a:hlinkClick r:id="rId2"/>
              </a:rPr>
              <a:t>www.rg.ru/2013/11/25/doshk-standart-dok.html</a:t>
            </a:r>
            <a:endParaRPr lang="ru-RU" sz="2000" dirty="0" smtClean="0">
              <a:solidFill>
                <a:srgbClr val="00349E"/>
              </a:solidFill>
            </a:endParaRPr>
          </a:p>
          <a:p>
            <a:r>
              <a:rPr lang="ru-RU" sz="2000" dirty="0" smtClean="0">
                <a:solidFill>
                  <a:srgbClr val="00349E"/>
                </a:solidFill>
              </a:rPr>
              <a:t>   </a:t>
            </a:r>
            <a:r>
              <a:rPr lang="ru-RU" sz="2000" dirty="0" smtClean="0">
                <a:solidFill>
                  <a:srgbClr val="000099"/>
                </a:solidFill>
              </a:rPr>
              <a:t>2. </a:t>
            </a:r>
            <a:r>
              <a:rPr lang="ru-RU" sz="2000" dirty="0" err="1" smtClean="0">
                <a:solidFill>
                  <a:srgbClr val="000099"/>
                </a:solidFill>
              </a:rPr>
              <a:t>Ахунзянова</a:t>
            </a:r>
            <a:r>
              <a:rPr lang="ru-RU" sz="2000" dirty="0" smtClean="0">
                <a:solidFill>
                  <a:srgbClr val="000099"/>
                </a:solidFill>
              </a:rPr>
              <a:t> В. Моделирование предметно – развивающей среды в ДОУ в условиях переходного периода к ФГОС [Электронный ресурс] / </a:t>
            </a:r>
            <a:r>
              <a:rPr lang="ru-RU" sz="2000" dirty="0" err="1" smtClean="0">
                <a:solidFill>
                  <a:srgbClr val="000099"/>
                </a:solidFill>
              </a:rPr>
              <a:t>Ахунзянова</a:t>
            </a:r>
            <a:r>
              <a:rPr lang="ru-RU" sz="2000" dirty="0" smtClean="0">
                <a:solidFill>
                  <a:srgbClr val="000099"/>
                </a:solidFill>
              </a:rPr>
              <a:t> В. // Социальная сеть работников образования. – Режим доступа: </a:t>
            </a:r>
            <a:r>
              <a:rPr lang="ru-RU" sz="2000" dirty="0" smtClean="0">
                <a:solidFill>
                  <a:srgbClr val="000099"/>
                </a:solidFill>
                <a:hlinkClick r:id="rId3"/>
              </a:rPr>
              <a:t>http</a:t>
            </a:r>
            <a:r>
              <a:rPr lang="ru-RU" sz="2000" dirty="0" smtClean="0">
                <a:solidFill>
                  <a:srgbClr val="000099"/>
                </a:solidFill>
                <a:hlinkClick r:id="rId3"/>
              </a:rPr>
              <a:t>://</a:t>
            </a:r>
            <a:endParaRPr lang="ru-RU" sz="2000" dirty="0" smtClean="0">
              <a:solidFill>
                <a:srgbClr val="000099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      3.Боршевецкая Л.А. Особенности проектирования развития воспитанников в дошкольных образовательных учреждениях [Электронный ресурс] / Л.А.  </a:t>
            </a:r>
            <a:r>
              <a:rPr lang="ru-RU" sz="2000" dirty="0" err="1" smtClean="0">
                <a:solidFill>
                  <a:srgbClr val="000099"/>
                </a:solidFill>
              </a:rPr>
              <a:t>Боршевецкая</a:t>
            </a:r>
            <a:r>
              <a:rPr lang="ru-RU" sz="2000" dirty="0" smtClean="0">
                <a:solidFill>
                  <a:srgbClr val="000099"/>
                </a:solidFill>
              </a:rPr>
              <a:t> // Фестиваль педагогических идей «Открытый урок». – Режим доступа: 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http://festival.1september.ru/articles/210838/</a:t>
            </a:r>
            <a:r>
              <a:rPr lang="ru-RU" sz="2000" dirty="0" smtClean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8604250" cy="58801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     4. Дорошина И.Г. Экологическое воспитание дошкольников в повседневной жизни с учетом ФГОС [Электронный ресурс] / И.Г.Дорошина //Социальная сеть работников образования. – Режим доступа: </a:t>
            </a:r>
            <a:r>
              <a:rPr lang="ru-RU" sz="2000" dirty="0" smtClean="0">
                <a:solidFill>
                  <a:srgbClr val="000099"/>
                </a:solidFill>
                <a:hlinkClick r:id="rId2"/>
              </a:rPr>
              <a:t>http://</a:t>
            </a:r>
            <a:r>
              <a:rPr lang="ru-RU" sz="2000" dirty="0" smtClean="0">
                <a:solidFill>
                  <a:srgbClr val="000099"/>
                </a:solidFill>
                <a:hlinkClick r:id="rId2"/>
              </a:rPr>
              <a:t>nsportal.ru/detskiy-sad/okruzhayushchiy-mir/2015/02/17/ekologicheskoe-vospitanie-doshkolnikov-v-povsednevnoy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dirty="0" smtClean="0">
                <a:solidFill>
                  <a:srgbClr val="000099"/>
                </a:solidFill>
              </a:rPr>
              <a:t>    5. Рыжова Н.А. Программа «Наш дом – природа»: Блок занятий «Я и Природа» [Текст] / Н.А. Рыжова. – М.: «Карапуз-дидактика», 2005. – 192 с. – ISBN 5-9715-0004-Х.  </a:t>
            </a:r>
          </a:p>
          <a:p>
            <a:r>
              <a:rPr lang="ru-RU" sz="2000" dirty="0" smtClean="0">
                <a:solidFill>
                  <a:srgbClr val="000099"/>
                </a:solidFill>
              </a:rPr>
              <a:t>    6. </a:t>
            </a:r>
            <a:r>
              <a:rPr lang="ru-RU" sz="2000" dirty="0" err="1" smtClean="0">
                <a:solidFill>
                  <a:srgbClr val="000099"/>
                </a:solidFill>
              </a:rPr>
              <a:t>Сахаутдинова</a:t>
            </a:r>
            <a:r>
              <a:rPr lang="ru-RU" sz="2000" dirty="0" smtClean="0">
                <a:solidFill>
                  <a:srgbClr val="000099"/>
                </a:solidFill>
              </a:rPr>
              <a:t> М.Ф. Проектная деятельность в ДОУ. Экологический проект «Деревья нашего участка» [Электронный ресурс] / М.Ф. </a:t>
            </a:r>
            <a:r>
              <a:rPr lang="ru-RU" sz="2000" dirty="0" err="1" smtClean="0">
                <a:solidFill>
                  <a:srgbClr val="000099"/>
                </a:solidFill>
              </a:rPr>
              <a:t>Сахаутдинова</a:t>
            </a:r>
            <a:r>
              <a:rPr lang="ru-RU" sz="2000" dirty="0" smtClean="0">
                <a:solidFill>
                  <a:srgbClr val="000099"/>
                </a:solidFill>
              </a:rPr>
              <a:t> // Фестиваль педагогических идей «Открытый урок». – Режим доступа: </a:t>
            </a:r>
            <a:r>
              <a:rPr lang="ru-RU" sz="2000" dirty="0" smtClean="0">
                <a:solidFill>
                  <a:srgbClr val="000099"/>
                </a:solidFill>
                <a:hlinkClick r:id="rId3"/>
              </a:rPr>
              <a:t>http://festival.1september.ru/articles/601732</a:t>
            </a:r>
            <a:r>
              <a:rPr lang="ru-RU" sz="2000" dirty="0" smtClean="0">
                <a:solidFill>
                  <a:srgbClr val="000099"/>
                </a:solidFill>
                <a:hlinkClick r:id="rId3"/>
              </a:rPr>
              <a:t>/</a:t>
            </a:r>
            <a:endParaRPr lang="ru-RU" sz="2000" b="1" dirty="0" smtClean="0">
              <a:solidFill>
                <a:srgbClr val="000099"/>
              </a:solidFill>
            </a:endParaRPr>
          </a:p>
          <a:p>
            <a:r>
              <a:rPr lang="ru-RU" sz="2000" dirty="0" smtClean="0">
                <a:solidFill>
                  <a:srgbClr val="000099"/>
                </a:solidFill>
              </a:rPr>
              <a:t>    7. Тимофеева И.В. Развивающая среда для экологического образования: экологические комплексы в ДОУ [Электронный ресурс] / И.В.Тимофеева // Социальная сеть работников образования. – Режим доступа: 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http://nsportal.ru/detskiy-sad/raznoe/2014/02/10/razvivayushchaya-sreda-dlya-ekologicheskogo-obrazovaniya</a:t>
            </a:r>
            <a:r>
              <a:rPr lang="ru-RU" sz="2000" dirty="0" smtClean="0">
                <a:solidFill>
                  <a:srgbClr val="000099"/>
                </a:solidFill>
              </a:rPr>
              <a:t> </a:t>
            </a:r>
            <a:endParaRPr lang="ru-RU" sz="2000" b="1" dirty="0" smtClean="0">
              <a:solidFill>
                <a:srgbClr val="000099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ru-RU" sz="2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57188" y="428625"/>
            <a:ext cx="8286750" cy="5880100"/>
          </a:xfrm>
        </p:spPr>
        <p:txBody>
          <a:bodyPr/>
          <a:lstStyle/>
          <a:p>
            <a:r>
              <a:rPr lang="ru-RU" sz="2000" dirty="0" smtClean="0">
                <a:solidFill>
                  <a:srgbClr val="000099"/>
                </a:solidFill>
              </a:rPr>
              <a:t>    8.Удовика А. В. Инновационный подход к организации работы по экологическому образованию детей дошкольного возраста  [Электронный ресурс] / А. В. </a:t>
            </a:r>
            <a:r>
              <a:rPr lang="ru-RU" sz="2000" dirty="0" err="1" smtClean="0">
                <a:solidFill>
                  <a:srgbClr val="000099"/>
                </a:solidFill>
              </a:rPr>
              <a:t>Удовика</a:t>
            </a:r>
            <a:r>
              <a:rPr lang="ru-RU" sz="2000" dirty="0" smtClean="0">
                <a:solidFill>
                  <a:srgbClr val="000099"/>
                </a:solidFill>
              </a:rPr>
              <a:t> // Научная библиотека открытого доступа «</a:t>
            </a:r>
            <a:r>
              <a:rPr lang="ru-RU" sz="2000" dirty="0" err="1" smtClean="0">
                <a:solidFill>
                  <a:srgbClr val="000099"/>
                </a:solidFill>
              </a:rPr>
              <a:t>КиберЛенинка</a:t>
            </a:r>
            <a:r>
              <a:rPr lang="ru-RU" sz="2000" dirty="0" smtClean="0">
                <a:solidFill>
                  <a:srgbClr val="000099"/>
                </a:solidFill>
              </a:rPr>
              <a:t>».</a:t>
            </a:r>
            <a:r>
              <a:rPr lang="ru-RU" sz="2000" i="1" dirty="0" smtClean="0">
                <a:solidFill>
                  <a:srgbClr val="000099"/>
                </a:solidFill>
              </a:rPr>
              <a:t> </a:t>
            </a:r>
            <a:r>
              <a:rPr lang="ru-RU" sz="2000" dirty="0" smtClean="0">
                <a:solidFill>
                  <a:srgbClr val="000099"/>
                </a:solidFill>
              </a:rPr>
              <a:t>– Режим доступа: </a:t>
            </a:r>
            <a:r>
              <a:rPr lang="ru-RU" sz="2000" dirty="0" smtClean="0">
                <a:solidFill>
                  <a:srgbClr val="000099"/>
                </a:solidFill>
                <a:hlinkClick r:id="rId2"/>
              </a:rPr>
              <a:t>http://</a:t>
            </a:r>
            <a:r>
              <a:rPr lang="ru-RU" sz="2000" dirty="0" smtClean="0">
                <a:solidFill>
                  <a:srgbClr val="000099"/>
                </a:solidFill>
                <a:hlinkClick r:id="rId2"/>
              </a:rPr>
              <a:t>cyberleninka.ru/article/n/innovatsionnyy-podhod-k-organizatsii-raboty-po-ekologicheskomu-obrazovaniyu-detey-doshkolnogo-vozrasta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dirty="0" smtClean="0">
                <a:solidFill>
                  <a:srgbClr val="000099"/>
                </a:solidFill>
              </a:rPr>
              <a:t>    9.Чердымова Е. И. Инновационные технологии в формировании экологического сознания у дошкольников [Электронный ресурс] / Е. </a:t>
            </a:r>
            <a:r>
              <a:rPr lang="ru-RU" sz="2000" dirty="0" err="1" smtClean="0">
                <a:solidFill>
                  <a:srgbClr val="000099"/>
                </a:solidFill>
              </a:rPr>
              <a:t>И.Чердымова</a:t>
            </a:r>
            <a:r>
              <a:rPr lang="ru-RU" sz="2000" dirty="0" smtClean="0">
                <a:solidFill>
                  <a:srgbClr val="000099"/>
                </a:solidFill>
              </a:rPr>
              <a:t> // Научная библиотека открытого доступа «</a:t>
            </a:r>
            <a:r>
              <a:rPr lang="ru-RU" sz="2000" dirty="0" err="1" smtClean="0">
                <a:solidFill>
                  <a:srgbClr val="000099"/>
                </a:solidFill>
              </a:rPr>
              <a:t>КиберЛенинка</a:t>
            </a:r>
            <a:r>
              <a:rPr lang="ru-RU" sz="2000" dirty="0" smtClean="0">
                <a:solidFill>
                  <a:srgbClr val="000099"/>
                </a:solidFill>
              </a:rPr>
              <a:t>».</a:t>
            </a:r>
            <a:r>
              <a:rPr lang="ru-RU" sz="2000" i="1" dirty="0" smtClean="0">
                <a:solidFill>
                  <a:srgbClr val="000099"/>
                </a:solidFill>
              </a:rPr>
              <a:t> </a:t>
            </a:r>
            <a:r>
              <a:rPr lang="ru-RU" sz="2000" dirty="0" smtClean="0">
                <a:solidFill>
                  <a:srgbClr val="000099"/>
                </a:solidFill>
              </a:rPr>
              <a:t>– Режим доступа: </a:t>
            </a:r>
            <a:r>
              <a:rPr lang="ru-RU" sz="2000" dirty="0" smtClean="0">
                <a:solidFill>
                  <a:srgbClr val="000099"/>
                </a:solidFill>
                <a:hlinkClick r:id="rId3"/>
              </a:rPr>
              <a:t>http://</a:t>
            </a:r>
            <a:r>
              <a:rPr lang="ru-RU" sz="2000" dirty="0" smtClean="0">
                <a:solidFill>
                  <a:srgbClr val="000099"/>
                </a:solidFill>
                <a:hlinkClick r:id="rId3"/>
              </a:rPr>
              <a:t>cyberleninka.ru/article/n/innovatsionnye-tehnologii-v-formirovanii-ekologicheskogo-soznaniya-u-doshkolnikov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dirty="0" smtClean="0">
                <a:solidFill>
                  <a:srgbClr val="000099"/>
                </a:solidFill>
              </a:rPr>
              <a:t>    10. Шевякова Л. Г. Инновационный опыт по экологическому воспитанию дошкольников [Электронный ресурс] / Л. Г. Шевякова // Международный образовательный портал 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</a:rPr>
              <a:t>Maam</a:t>
            </a:r>
            <a:r>
              <a:rPr lang="ru-RU" sz="2000" dirty="0" smtClean="0">
                <a:solidFill>
                  <a:srgbClr val="000099"/>
                </a:solidFill>
              </a:rPr>
              <a:t>.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</a:rPr>
              <a:t>ru</a:t>
            </a:r>
            <a:r>
              <a:rPr lang="ru-RU" sz="2000" dirty="0" smtClean="0">
                <a:solidFill>
                  <a:srgbClr val="000099"/>
                </a:solidFill>
              </a:rPr>
              <a:t>. – Режим доступа: </a:t>
            </a:r>
            <a:r>
              <a:rPr lang="en-US" sz="2000" dirty="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http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://</a:t>
            </a:r>
            <a:r>
              <a:rPr lang="en-US" sz="2000" dirty="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www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.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maam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.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ru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/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detskijsad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/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inovacionyi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opyt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po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yekologicheskomu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vospitaniyu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dirty="0" err="1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doshkolnikov</a:t>
            </a:r>
            <a:r>
              <a:rPr lang="ru-RU" sz="2000" dirty="0" smtClean="0">
                <a:solidFill>
                  <a:srgbClr val="000099"/>
                </a:solidFill>
                <a:hlinkClick r:id="rId4"/>
              </a:rPr>
              <a:t>.</a:t>
            </a:r>
            <a:r>
              <a:rPr lang="en-US" sz="2000" dirty="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html</a:t>
            </a:r>
            <a:endParaRPr lang="ru-RU" sz="2000" dirty="0" smtClean="0">
              <a:solidFill>
                <a:srgbClr val="000099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000" dirty="0" smtClean="0">
                <a:ln>
                  <a:noFill/>
                </a:ln>
                <a:solidFill>
                  <a:srgbClr val="E10803"/>
                </a:solidFill>
                <a:effectLst/>
                <a:latin typeface="+mn-lt"/>
              </a:rPr>
              <a:t>Задачи экологического воспитания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79388" y="1341438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49E"/>
                </a:solidFill>
              </a:rPr>
              <a:t>формировать осознанное понимание взаимосвязей </a:t>
            </a:r>
            <a:endParaRPr lang="ru-RU" sz="2000" dirty="0" smtClean="0">
              <a:solidFill>
                <a:srgbClr val="00349E"/>
              </a:solidFill>
            </a:endParaRPr>
          </a:p>
          <a:p>
            <a:pPr algn="ctr">
              <a:defRPr/>
            </a:pPr>
            <a:r>
              <a:rPr lang="ru-RU" sz="2000" dirty="0" smtClean="0">
                <a:solidFill>
                  <a:srgbClr val="00349E"/>
                </a:solidFill>
              </a:rPr>
              <a:t>всего живого </a:t>
            </a:r>
            <a:r>
              <a:rPr lang="ru-RU" sz="2000" dirty="0">
                <a:solidFill>
                  <a:srgbClr val="00349E"/>
                </a:solidFill>
              </a:rPr>
              <a:t>и неживого в природе 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79388" y="2205038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формировать умения и навыки по уходу за растениями и животными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179388" y="4221163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прививать заботливое отношение к природе путем целенаправленного общения их с окружающей средой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79388" y="3141663"/>
            <a:ext cx="8715375" cy="714375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349E"/>
                </a:solidFill>
              </a:rPr>
              <a:t> </a:t>
            </a:r>
            <a:r>
              <a:rPr lang="ru-RU" sz="2000" dirty="0">
                <a:solidFill>
                  <a:srgbClr val="00349E"/>
                </a:solidFill>
              </a:rPr>
              <a:t>воспитывать чувственно-эмоциональные реакции детей </a:t>
            </a:r>
            <a:r>
              <a:rPr lang="ru-RU" sz="2000" dirty="0" smtClean="0">
                <a:solidFill>
                  <a:srgbClr val="00349E"/>
                </a:solidFill>
              </a:rPr>
              <a:t>на</a:t>
            </a:r>
          </a:p>
          <a:p>
            <a:pPr algn="ctr">
              <a:defRPr/>
            </a:pPr>
            <a:r>
              <a:rPr lang="ru-RU" sz="2000" dirty="0" smtClean="0">
                <a:solidFill>
                  <a:srgbClr val="00349E"/>
                </a:solidFill>
              </a:rPr>
              <a:t> </a:t>
            </a:r>
            <a:r>
              <a:rPr lang="ru-RU" sz="2000" dirty="0">
                <a:solidFill>
                  <a:srgbClr val="00349E"/>
                </a:solidFill>
              </a:rPr>
              <a:t>окружающую среду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79388" y="5300663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воспитывать эстетические и патриотические чувства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57688" y="1000125"/>
            <a:ext cx="285750" cy="357188"/>
          </a:xfrm>
          <a:prstGeom prst="downArrow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0" y="549275"/>
            <a:ext cx="8964613" cy="57594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349E"/>
                </a:solidFill>
              </a:rPr>
              <a:t>       </a:t>
            </a:r>
            <a:r>
              <a:rPr lang="ru-RU" smtClean="0">
                <a:solidFill>
                  <a:srgbClr val="000099"/>
                </a:solidFill>
              </a:rPr>
              <a:t>Инновационные технологии получили свое развитие в экологическом образовании, поскольку характер экологических знаний обуславливает не только разнообразные формы пограничного объединения смежных предметов, но и интеграцию различных областей воспитания и обучения дошкольников.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0099"/>
                </a:solidFill>
              </a:rPr>
              <a:t>         Одним из принципов развития современного дошкольного образования, предложенным Федеральным государственным образовательным стандартом к структуре основной общеобразовательной программы, является принцип интеграции образовательных областей.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0099"/>
                </a:solidFill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latin typeface="+mn-lt"/>
              </a:rPr>
              <a:t>Методическое сопровождение разработки и реализации экологических программ</a:t>
            </a:r>
            <a:endParaRPr lang="ru-RU" sz="3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51149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 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    </a:t>
            </a:r>
            <a:endParaRPr lang="ru-RU" dirty="0" smtClean="0"/>
          </a:p>
        </p:txBody>
      </p:sp>
      <p:sp>
        <p:nvSpPr>
          <p:cNvPr id="8" name="Стрелка вниз 7"/>
          <p:cNvSpPr/>
          <p:nvPr/>
        </p:nvSpPr>
        <p:spPr>
          <a:xfrm>
            <a:off x="1857375" y="1357313"/>
            <a:ext cx="484188" cy="9779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572250" y="1357313"/>
            <a:ext cx="484188" cy="9779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28625" y="2500313"/>
            <a:ext cx="3857625" cy="178593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Р.I п. 1.1. ФГОС ДО представляет собой совокупность обязательных требований к дошкольному образованию. 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4929188" y="2500313"/>
            <a:ext cx="3714750" cy="179546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Р.I п. 2.8 Содержание образовательной программы дошкольного образования должно отражать аспекты образовательной среды для ребенка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071688" y="4143375"/>
            <a:ext cx="2857500" cy="100012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4214813" y="4357688"/>
            <a:ext cx="928687" cy="785812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572919" y="4787107"/>
            <a:ext cx="714375" cy="158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7715250" y="4500563"/>
            <a:ext cx="714375" cy="42862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альтернативный процесс 33"/>
          <p:cNvSpPr/>
          <p:nvPr/>
        </p:nvSpPr>
        <p:spPr>
          <a:xfrm>
            <a:off x="142875" y="5214938"/>
            <a:ext cx="2143125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C00000"/>
                </a:solidFill>
              </a:rPr>
              <a:t>развивающая предметно-пространственная экологическая среда</a:t>
            </a:r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2357438" y="5214938"/>
            <a:ext cx="2214562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характер взаимодействия с ребенком</a:t>
            </a: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4643438" y="5214938"/>
            <a:ext cx="2143125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характер взаимодействия с другими детьми</a:t>
            </a:r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6858000" y="5214938"/>
            <a:ext cx="2143125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система отношений ребенка к миру, к другим людям, к себе самому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3573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latin typeface="+mn-lt"/>
              </a:rPr>
              <a:t>Направления инновационной деятельности </a:t>
            </a:r>
            <a:endParaRPr lang="ru-RU" sz="3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79388" y="928688"/>
            <a:ext cx="8785225" cy="53800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  - Преобразование развивающей предметно-пространственной экологической среды в соответствии с ФГОС дошкольного образования. - Обеспечение комфортных условий для личностного развития и социализации обучающихся через проектирование, организацию и осуществление событийного подхода.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  - Инициирование процессов педагогически обоснованного включения средств информационно-коммуникационных технологий в организацию образовательных событий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  - Реализация личностно - деятельностной технологии развития интегративных качеств дошкольников в информационно-образовательной среде детского сада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   - Разработка механизмов и инструментов реализации ФГОС дошкольного образования, способствующие повышению уровня профессиональной компетентности педагогов в области экологического образования в профессиональной деятельности.                                                                          - Внедрение новых форм сотрудничества с родителями, социальным окружением, используя ресурс информационного обеспечения субъектов образовательного процесса, принципы событийного подхода.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latin typeface="+mn-lt"/>
              </a:rPr>
              <a:t>Виды образовательных технологий</a:t>
            </a:r>
            <a:endParaRPr lang="ru-RU" sz="3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813" y="2214563"/>
            <a:ext cx="2071687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Проектные методы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714500" y="107156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5" y="107156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858000" y="107156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429250" y="1143000"/>
            <a:ext cx="484188" cy="32146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928938" y="1143000"/>
            <a:ext cx="484187" cy="32146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8813" y="4429125"/>
            <a:ext cx="2214562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FF0000"/>
                </a:solidFill>
              </a:rPr>
              <a:t>Мультимедийная</a:t>
            </a:r>
            <a:r>
              <a:rPr lang="ru-RU" sz="2000" dirty="0">
                <a:solidFill>
                  <a:srgbClr val="FF0000"/>
                </a:solidFill>
              </a:rPr>
              <a:t> презентация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9000" y="2214563"/>
            <a:ext cx="2000250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Экологическая  тропинка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29188" y="4429125"/>
            <a:ext cx="2214562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Использование компьютерных технологий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0750" y="2214563"/>
            <a:ext cx="2143125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Социально -игровые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2900" b="0" dirty="0" smtClean="0">
                <a:solidFill>
                  <a:schemeClr val="accent6"/>
                </a:solidFill>
              </a:rPr>
              <a:t>Одним из принципов развития современного дошкольного образования, предложенным Федеральным государственным образовательным стандартом к структуре основной </a:t>
            </a:r>
            <a:br>
              <a:rPr lang="ru-RU" sz="2900" b="0" dirty="0" smtClean="0">
                <a:solidFill>
                  <a:schemeClr val="accent6"/>
                </a:solidFill>
              </a:rPr>
            </a:br>
            <a:r>
              <a:rPr lang="ru-RU" sz="2900" b="0" dirty="0" smtClean="0">
                <a:solidFill>
                  <a:schemeClr val="accent6"/>
                </a:solidFill>
              </a:rPr>
              <a:t>общеобразовательной программы, является </a:t>
            </a:r>
            <a:br>
              <a:rPr lang="ru-RU" sz="2900" b="0" dirty="0" smtClean="0">
                <a:solidFill>
                  <a:schemeClr val="accent6"/>
                </a:solidFill>
              </a:rPr>
            </a:br>
            <a:r>
              <a:rPr lang="ru-RU" sz="2900" dirty="0" smtClean="0">
                <a:solidFill>
                  <a:srgbClr val="FF0000"/>
                </a:solidFill>
              </a:rPr>
              <a:t>принцип интеграции образовательных областей.</a:t>
            </a:r>
            <a:r>
              <a:rPr lang="ru-RU" sz="2900" b="0" dirty="0" smtClean="0">
                <a:solidFill>
                  <a:srgbClr val="FF0000"/>
                </a:solidFill>
              </a:rPr>
              <a:t/>
            </a:r>
            <a:br>
              <a:rPr lang="ru-RU" sz="2900" b="0" dirty="0" smtClean="0">
                <a:solidFill>
                  <a:srgbClr val="FF0000"/>
                </a:solidFill>
              </a:rPr>
            </a:br>
            <a:r>
              <a:rPr lang="ru-RU" sz="2900" b="0" dirty="0" smtClean="0">
                <a:solidFill>
                  <a:srgbClr val="FF0000"/>
                </a:solidFill>
              </a:rPr>
              <a:t/>
            </a:r>
            <a:br>
              <a:rPr lang="ru-RU" sz="2900" b="0" dirty="0" smtClean="0">
                <a:solidFill>
                  <a:srgbClr val="FF0000"/>
                </a:solidFill>
              </a:rPr>
            </a:br>
            <a:r>
              <a:rPr lang="ru-RU" sz="2900" dirty="0" smtClean="0"/>
              <a:t/>
            </a:r>
            <a:br>
              <a:rPr lang="ru-RU" sz="2900" dirty="0" smtClean="0"/>
            </a:br>
            <a:endParaRPr lang="ru-RU" sz="2900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2857500" y="4714875"/>
            <a:ext cx="3429000" cy="2143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6429375" y="3714750"/>
            <a:ext cx="285750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2428875" y="3714750"/>
            <a:ext cx="285750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50" y="2786063"/>
            <a:ext cx="4071938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rgbClr val="C00000"/>
                </a:solidFill>
              </a:rPr>
              <a:t>   Формы интеграции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43000" y="4714875"/>
            <a:ext cx="1714500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совместные творческие проекты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500" y="5429250"/>
            <a:ext cx="1714500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совместные праздники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13" y="3929063"/>
            <a:ext cx="1857375" cy="77152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эксперименты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6500" y="4714875"/>
            <a:ext cx="1643063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экскурсии</a:t>
            </a:r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5214938" y="4572000"/>
            <a:ext cx="285750" cy="8572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3571875" y="4572000"/>
            <a:ext cx="285750" cy="8572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429250"/>
            <a:ext cx="1714500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C00000"/>
                </a:solidFill>
              </a:rPr>
              <a:t>Сюжетно-ролевые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179388" y="428625"/>
            <a:ext cx="8321675" cy="58801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500" dirty="0" smtClean="0">
                <a:solidFill>
                  <a:srgbClr val="00349E"/>
                </a:solidFill>
              </a:rPr>
              <a:t>           </a:t>
            </a:r>
            <a:r>
              <a:rPr lang="ru-RU" dirty="0" smtClean="0">
                <a:solidFill>
                  <a:srgbClr val="000099"/>
                </a:solidFill>
              </a:rPr>
              <a:t>Одним из важных условий реализации системы экологического воспитания в дошкольном учреждении является правильная организация и </a:t>
            </a:r>
            <a:r>
              <a:rPr lang="ru-RU" dirty="0" err="1" smtClean="0">
                <a:solidFill>
                  <a:srgbClr val="000099"/>
                </a:solidFill>
              </a:rPr>
              <a:t>экологизация</a:t>
            </a:r>
            <a:r>
              <a:rPr lang="ru-RU" dirty="0" smtClean="0">
                <a:solidFill>
                  <a:srgbClr val="000099"/>
                </a:solidFill>
              </a:rPr>
              <a:t> развивающей среды.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rgbClr val="000099"/>
                </a:solidFill>
              </a:rPr>
              <a:t>           </a:t>
            </a:r>
            <a:r>
              <a:rPr lang="ru-RU" dirty="0" smtClean="0">
                <a:solidFill>
                  <a:srgbClr val="E10803"/>
                </a:solidFill>
              </a:rPr>
              <a:t>Развивающая предметно – пространственная среда</a:t>
            </a:r>
            <a:r>
              <a:rPr lang="ru-RU" dirty="0" smtClean="0">
                <a:solidFill>
                  <a:srgbClr val="000099"/>
                </a:solidFill>
              </a:rPr>
              <a:t> — это система, обеспечивающая полноценное развитие детской деятельности и личности ребенка. Она предполагает единство социальных, предметных и природных средств обеспечения разнообразной деятельности ребенка, и включает ряд базисных компонентов, необходимых для полноценного физического, эстетического, познавательного и социального развития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</TotalTime>
  <Words>1237</Words>
  <Application>Microsoft Office PowerPoint</Application>
  <PresentationFormat>Экран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Слайд 1</vt:lpstr>
      <vt:lpstr>Экологическое воспитание </vt:lpstr>
      <vt:lpstr>Задачи экологического воспитания</vt:lpstr>
      <vt:lpstr>Слайд 4</vt:lpstr>
      <vt:lpstr>Методическое сопровождение разработки и реализации экологических программ</vt:lpstr>
      <vt:lpstr>Направления инновационной деятельности </vt:lpstr>
      <vt:lpstr>Виды образовательных технологий</vt:lpstr>
      <vt:lpstr>     Одним из принципов развития современного дошкольного образования, предложенным Федеральным государственным образовательным стандартом к структуре основной  общеобразовательной программы, является  принцип интеграции образовательных областей.   </vt:lpstr>
      <vt:lpstr>Слайд 9</vt:lpstr>
      <vt:lpstr>Развивающая предметно – пространственная среда способствует:</vt:lpstr>
      <vt:lpstr>Элементы развивающей предметно – пространственной среды</vt:lpstr>
      <vt:lpstr>Слайд 12</vt:lpstr>
      <vt:lpstr>     </vt:lpstr>
      <vt:lpstr>Работа проводится по следующим направлениям</vt:lpstr>
      <vt:lpstr>А также:</vt:lpstr>
      <vt:lpstr>Слайд 16</vt:lpstr>
      <vt:lpstr>Слайд 17</vt:lpstr>
      <vt:lpstr> Рекомендации воспитателям по вопросам экологического воспитания в современной образовательной среде ДОУ:                               </vt:lpstr>
      <vt:lpstr>Слайд 19</vt:lpstr>
      <vt:lpstr>Использованные источники</vt:lpstr>
      <vt:lpstr>Слайд 21</vt:lpstr>
      <vt:lpstr>Слайд 22</vt:lpstr>
    </vt:vector>
  </TitlesOfParts>
  <Company>БелИРО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Светлана</cp:lastModifiedBy>
  <cp:revision>126</cp:revision>
  <dcterms:created xsi:type="dcterms:W3CDTF">2015-10-06T18:58:04Z</dcterms:created>
  <dcterms:modified xsi:type="dcterms:W3CDTF">2006-12-31T21:15:42Z</dcterms:modified>
</cp:coreProperties>
</file>