
<file path=[Content_Types].xml><?xml version="1.0" encoding="utf-8"?>
<Types xmlns="http://schemas.openxmlformats.org/package/2006/content-types"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3"/>
    <p:sldId id="269" r:id="rId5"/>
    <p:sldId id="257" r:id="rId6"/>
    <p:sldId id="258" r:id="rId7"/>
    <p:sldId id="264" r:id="rId8"/>
    <p:sldId id="263" r:id="rId9"/>
    <p:sldId id="266" r:id="rId10"/>
    <p:sldId id="265" r:id="rId11"/>
    <p:sldId id="267" r:id="rId12"/>
    <p:sldId id="259" r:id="rId13"/>
    <p:sldId id="260" r:id="rId14"/>
    <p:sldId id="261" r:id="rId15"/>
    <p:sldId id="262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75353E-6E31-4125-929C-48D0BC5BF854}" type="datetimeFigureOut">
              <a:rPr lang="ru-RU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D1069B-7F20-4502-99A7-20C9EAD4B1AE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9E5C8A-07F6-4B09-9E6A-185688EC936B}" type="slidenum">
              <a:rPr lang="ru-RU" smtClean="0"/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0AE4B-D902-4ABD-A07C-A90A9A3226A4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F297E-2848-4532-A9A0-A00533143E32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867F5-37E9-402F-B0F3-D70DDBAE8332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2AE4D-7230-4CB3-95C0-4D8AF0753C15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99C20-7F8B-4229-8BAF-6F6B79B034B3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6F3DE-8A5B-4817-A86A-27F8276D737A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CC171-D4C1-4E14-9A35-FCD512ADA609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F3C47-206E-43A7-9693-69125F546D09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4D2B4-2956-4DE2-A2F5-797A5D66C886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1147F-7659-4569-A6F6-C86D2436A0C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5B2E3-09AE-431F-B083-A3E61870A989}" type="datetime1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16CEA-A986-4A4B-880A-C6755D3F68DF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2893C-5714-43FE-AA07-A3E052E519F8}" type="datetime1">
              <a:rPr lang="ru-RU"/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E30F7-05C1-4AC9-9AD0-D2CC03EC93C5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EFBD-8A9B-43AB-8E5E-A0633D49C0BA}" type="datetime1">
              <a:rPr lang="ru-RU"/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A9347-A161-404A-9634-64A537917A3C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71913-B4CD-4BEC-AB45-A595BA354384}" type="datetime1">
              <a:rPr lang="ru-RU"/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79A77-81B8-4E12-86CD-F0478034EAD7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460D5-90A3-4061-A5AB-C56FA82C44FB}" type="datetime1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C103F-9DC9-4EA4-AC9C-9BFC62D776F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28B53-68BD-40DE-AEEE-64544A7355A0}" type="datetime1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F2701-5955-4E41-8080-2B7A74F9C3E5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D926BA-BD40-48E0-89F4-1C8D99629493}" type="datetime1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FE416E-F025-4E20-A612-9809415A2AE4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GIF"/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0" y="57150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5929330"/>
            <a:ext cx="428624" cy="428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38" y="4929188"/>
            <a:ext cx="742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929313"/>
            <a:ext cx="51435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00063" y="5357813"/>
            <a:ext cx="7715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072362" cy="1214446"/>
          </a:xfrm>
          <a:solidFill>
            <a:schemeClr val="lt1">
              <a:alpha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l"/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59817" y="116817"/>
            <a:ext cx="6286544" cy="3427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latin typeface="Comic Sans MS" pitchFamily="66" charset="0"/>
            </a:endParaRPr>
          </a:p>
          <a:p>
            <a:pPr algn="ctr"/>
            <a:r>
              <a:rPr lang="ru-RU" sz="3600" b="1" dirty="0" smtClean="0">
                <a:latin typeface="Comic Sans MS" pitchFamily="66" charset="0"/>
              </a:rPr>
              <a:t>МБДОУ «ТЕРЕМОК»</a:t>
            </a:r>
            <a:endParaRPr lang="ru-RU" sz="3600" b="1" dirty="0">
              <a:latin typeface="Comic Sans MS" pitchFamily="66" charset="0"/>
            </a:endParaRPr>
          </a:p>
          <a:p>
            <a:pPr algn="ctr"/>
            <a:endParaRPr lang="ru-RU" sz="3600" b="1" dirty="0" smtClean="0">
              <a:latin typeface="Comic Sans MS" pitchFamily="66" charset="0"/>
            </a:endParaRPr>
          </a:p>
          <a:p>
            <a:pPr algn="ctr"/>
            <a:r>
              <a:rPr lang="ru-RU" sz="3600" b="1" dirty="0" smtClean="0">
                <a:latin typeface="Comic Sans MS" pitchFamily="66" charset="0"/>
              </a:rPr>
              <a:t>Обучение рассказыванию </a:t>
            </a:r>
            <a:r>
              <a:rPr lang="ru-RU" sz="3600" b="1" dirty="0">
                <a:latin typeface="Comic Sans MS" pitchFamily="66" charset="0"/>
              </a:rPr>
              <a:t>по картине- матрице и раздаточным картинкам»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714380"/>
          </a:xfrm>
        </p:spPr>
        <p:txBody>
          <a:bodyPr/>
          <a:lstStyle/>
          <a:p>
            <a:r>
              <a:rPr lang="ru-RU" sz="3600" b="1" dirty="0" smtClean="0">
                <a:latin typeface="Comic Sans MS" pitchFamily="66" charset="0"/>
              </a:rPr>
              <a:t>Занятия по разным видам картин включают ряд общих элементов: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Подготовка детей к восприятию содержания картины.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Разбор её содержания.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Обучение детей составлению рассказа.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Составление рассказов детьми.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Анализ детских рассказов.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CC171-D4C1-4E14-9A35-FCD512ADA609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F3C47-206E-43A7-9693-69125F546D09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00198"/>
          </a:xfrm>
        </p:spPr>
        <p:txBody>
          <a:bodyPr/>
          <a:lstStyle/>
          <a:p>
            <a:r>
              <a:rPr lang="ru-RU" sz="3200" b="1" dirty="0" smtClean="0">
                <a:latin typeface="Comic Sans MS" pitchFamily="66" charset="0"/>
              </a:rPr>
              <a:t>Методические приёмы, используемые</a:t>
            </a:r>
            <a:br>
              <a:rPr lang="ru-RU" sz="3200" b="1" dirty="0" smtClean="0">
                <a:latin typeface="Comic Sans MS" pitchFamily="66" charset="0"/>
              </a:rPr>
            </a:br>
            <a:r>
              <a:rPr lang="ru-RU" sz="3200" b="1" dirty="0" smtClean="0">
                <a:latin typeface="Comic Sans MS" pitchFamily="66" charset="0"/>
              </a:rPr>
              <a:t>при обучении рассказыванию по картине: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 marL="971550" lvl="1" indent="-51435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Образец рассказа педагога по картине или её части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Наводящие вопросы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Предваряющий план рассказа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Составление рассказа по фрагментам картины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Коллективное сочинение рассказа детьми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CC171-D4C1-4E14-9A35-FCD512ADA609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F3C47-206E-43A7-9693-69125F546D09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8"/>
          </a:xfrm>
        </p:spPr>
        <p:txBody>
          <a:bodyPr/>
          <a:lstStyle/>
          <a:p>
            <a:r>
              <a:rPr lang="ru-RU" sz="2400" b="1" dirty="0" smtClean="0">
                <a:latin typeface="Comic Sans MS" pitchFamily="66" charset="0"/>
              </a:rPr>
              <a:t>Методические принципы, которые необходимо учитывать при проведении занятий по развитию связной речи: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 lvl="0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Постепенное усложнение в ходе занятия речевого материала (от простых фраз к сложным, от 3-словных к 4-словным, от фраз к пересказу);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Постоянная активизация в ходе занятий детей (особенно слабых), но только на уровне фразовых ответов;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Исключение, особенно на первых порах, отрицательной оценки деятельности детей. Акцентирование внимания на успехах и достижениях с целью повышения речевой активности.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           Определённая последовательность опроса детей              при рассказывании. Сначала вызываются более 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algn="ctr">
              <a:buNone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сильные дети.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CC171-D4C1-4E14-9A35-FCD512ADA609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F3C47-206E-43A7-9693-69125F546D09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428628"/>
          </a:xfrm>
        </p:spPr>
        <p:txBody>
          <a:bodyPr/>
          <a:lstStyle/>
          <a:p>
            <a:r>
              <a:rPr lang="ru-RU" sz="2800" b="1" dirty="0" smtClean="0">
                <a:latin typeface="Comic Sans MS" pitchFamily="66" charset="0"/>
              </a:rPr>
              <a:t>Приёмы работы с сюжетными картинками.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/>
          <a:lstStyle/>
          <a:p>
            <a:pPr lvl="0"/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Детям раздают картинки в любой последовательности (из одной серии). Воспитатель составляет план рассказа, в соответствии с которым дети должны разложить картинки. После этого дети составляют рассказ по картинкам.</a:t>
            </a:r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Детям раздают серию картинок для определения их последовательности. Воспитатель начинает рассказ по первой картинке, дети должны продолжить его по своим картинкам.</a:t>
            </a:r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С большим удовольствием дети распутывают канву из двух сказок.  Они должны последовательно разложить картинки двух сказок и вспомнить их названия. («Репка», «Колобок»).</a:t>
            </a:r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После составления рассказа по серии сюжетных картинок дети с помощью воспитателя передают его содержание в лицах.</a:t>
            </a:r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Составив рассказ по серии картинок, дети придумывают ему название, дополняют его предыдущим и последующим событиями.</a:t>
            </a:r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Дети рассматривают серию картинок, устанавливают их последовательность, потом переворачивают картинки и рассказывают их содержание по памяти.</a:t>
            </a:r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CC171-D4C1-4E14-9A35-FCD512ADA609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43808" y="6093296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F3C47-206E-43A7-9693-69125F546D09}" type="slidenum">
              <a:rPr lang="ru-RU" smtClean="0"/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Comic Sans MS" pitchFamily="66" charset="0"/>
              </a:rPr>
              <a:t>Спасибо за внимание!</a:t>
            </a:r>
            <a:endParaRPr lang="ru-RU" sz="4800" dirty="0" smtClean="0">
              <a:latin typeface="Comic Sans MS" pitchFamily="66" charset="0"/>
            </a:endParaRPr>
          </a:p>
          <a:p>
            <a:pPr algn="ctr">
              <a:buNone/>
            </a:pPr>
            <a:endParaRPr lang="ru-RU" sz="4800" dirty="0" smtClean="0">
              <a:latin typeface="Comic Sans MS" pitchFamily="66" charset="0"/>
            </a:endParaRPr>
          </a:p>
          <a:p>
            <a:pPr algn="ctr">
              <a:buNone/>
            </a:pPr>
            <a:endParaRPr lang="ru-RU" sz="4800" dirty="0">
              <a:latin typeface="Comic Sans MS" pitchFamily="66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CC171-D4C1-4E14-9A35-FCD512ADA609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F3C47-206E-43A7-9693-69125F546D09}" type="slidenum">
              <a:rPr lang="ru-RU" smtClean="0"/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4071942"/>
            <a:ext cx="5857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Comic Sans MS" pitchFamily="66" charset="0"/>
              </a:rPr>
              <a:t>Недостатки построения связного высказывания: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связные высказывания короткие;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отличаются непоследовательностью, даже если ребенок передает содержание знакомого текста;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состоят из отдельных фрагментов, логически не связанных между собой;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уровень информативности высказывания очень низкий.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CC171-D4C1-4E14-9A35-FCD512ADA609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F3C47-206E-43A7-9693-69125F546D09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/>
          <a:lstStyle/>
          <a:p>
            <a:r>
              <a:rPr lang="ru-RU" sz="4000" b="1" dirty="0" smtClean="0">
                <a:latin typeface="Comic Sans MS" pitchFamily="66" charset="0"/>
              </a:rPr>
              <a:t>Виды обучения рассказыванию:</a:t>
            </a:r>
            <a:r>
              <a:rPr lang="ru-RU" sz="40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Рассказ по демонстрируемым действиям.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Занятия по пересказу.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Рассказ-описание предмета.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Рассказывание по картинам.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Рассказывание с элементами творчества.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Рассказы из личного опыта.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80F0D4-BF18-41F7-B973-EC1CDF52E64C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3EE82-B077-4FC8-BC90-E7D9A6227ABE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Comic Sans MS" pitchFamily="66" charset="0"/>
              </a:rPr>
              <a:t>МБДОУ «ТЕРЕМОК»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b="1" dirty="0" smtClean="0">
                <a:latin typeface="Comic Sans MS" pitchFamily="66" charset="0"/>
              </a:rPr>
              <a:t>Виды занятий с картинным материалом</a:t>
            </a:r>
            <a:endParaRPr lang="ru-RU" sz="5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CC171-D4C1-4E14-9A35-FCD512ADA609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F3C47-206E-43A7-9693-69125F546D09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Составление рассказов по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сюжетным многофигурным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картинам с изображением нескольких групп действующих лиц или нескольких сценок в пределах общего, хорошо знакомого детям сюжета.</a:t>
            </a:r>
            <a:b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CC171-D4C1-4E14-9A35-FCD512ADA609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F3C47-206E-43A7-9693-69125F546D09}" type="slidenum">
              <a:rPr lang="ru-RU" smtClean="0"/>
            </a:fld>
            <a:endParaRPr lang="ru-RU"/>
          </a:p>
        </p:txBody>
      </p:sp>
      <p:pic>
        <p:nvPicPr>
          <p:cNvPr id="2050" name="Picture 2" descr="C:\Users\Admin\Desktop\0005-001-Bloki.jp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28662" y="1714488"/>
            <a:ext cx="7429552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857256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Составление небольших по объёму рассказов-описаний по сюжетным картинам, в которых на первый план выступает изображение </a:t>
            </a: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</a:rPr>
              <a:t>места действия, предметов, события,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определяющих общую тематику картины.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CC171-D4C1-4E14-9A35-FCD512ADA609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F3C47-206E-43A7-9693-69125F546D09}" type="slidenum">
              <a:rPr lang="ru-RU" smtClean="0"/>
            </a:fld>
            <a:endParaRPr lang="ru-RU"/>
          </a:p>
        </p:txBody>
      </p:sp>
      <p:pic>
        <p:nvPicPr>
          <p:cNvPr id="1026" name="Picture 2" descr="C:\Users\Admin\Desktop\landscape-18.jp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28662" y="1643050"/>
            <a:ext cx="7429552" cy="445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Рассказывание по 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сериям сюжетных картинок,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достаточно подробно изображающих развитие сюжета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действия. </a:t>
            </a:r>
            <a:b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CC171-D4C1-4E14-9A35-FCD512ADA609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F3C47-206E-43A7-9693-69125F546D09}" type="slidenum">
              <a:rPr lang="ru-RU" smtClean="0"/>
            </a:fld>
            <a:endParaRPr lang="ru-RU"/>
          </a:p>
        </p:txBody>
      </p:sp>
      <p:pic>
        <p:nvPicPr>
          <p:cNvPr id="4098" name="Picture 2" descr="C:\Users\Admin\Desktop\86616563_Rasskazuy_v_kartinkah_N__29_.jp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14348" y="1643050"/>
            <a:ext cx="7572428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928694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Обучение рассказыванию по одной 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сюжетной картине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с придумыванием детьми предшествующих и последующих событий (по опорным вопросам). 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CC171-D4C1-4E14-9A35-FCD512ADA609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F3C47-206E-43A7-9693-69125F546D09}" type="slidenum">
              <a:rPr lang="ru-RU" smtClean="0"/>
            </a:fld>
            <a:endParaRPr lang="ru-RU"/>
          </a:p>
        </p:txBody>
      </p:sp>
      <p:pic>
        <p:nvPicPr>
          <p:cNvPr id="3074" name="Picture 2" descr="C:\Users\Admin\Desktop\ball.jp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214414" y="2000240"/>
            <a:ext cx="6929486" cy="4356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642942"/>
          </a:xfrm>
        </p:spPr>
        <p:txBody>
          <a:bodyPr/>
          <a:lstStyle/>
          <a:p>
            <a:pPr lvl="0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Описание пейзажной картины.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CC171-D4C1-4E14-9A35-FCD512ADA609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F3C47-206E-43A7-9693-69125F546D09}" type="slidenum">
              <a:rPr lang="ru-RU" smtClean="0"/>
            </a:fld>
            <a:endParaRPr lang="ru-RU"/>
          </a:p>
        </p:txBody>
      </p:sp>
      <p:pic>
        <p:nvPicPr>
          <p:cNvPr id="5122" name="Picture 2" descr="C:\Users\Admin\Desktop\1236199349_berezy.jp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85786" y="1357298"/>
            <a:ext cx="7643865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здник детский 2">
  <a:themeElements>
    <a:clrScheme name="Другая 49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3587</Words>
  <Application>WPS Presentation</Application>
  <PresentationFormat>Экран (4:3)</PresentationFormat>
  <Paragraphs>158</Paragraphs>
  <Slides>14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Праздник детский 2</vt:lpstr>
      <vt:lpstr>PowerPoint 演示文稿</vt:lpstr>
      <vt:lpstr>Недостатки построения связного высказывания:</vt:lpstr>
      <vt:lpstr>Виды обучения рассказыванию: </vt:lpstr>
      <vt:lpstr>МБДОУ «ТЕРЕМОК»</vt:lpstr>
      <vt:lpstr>Составление рассказов по сюжетным многофигурным картинам с изображением нескольких групп действующих лиц или нескольких сценок в пределах общего, хорошо знакомого детям сюжета. </vt:lpstr>
      <vt:lpstr>Составление небольших по объёму рассказов-описаний по сюжетным картинам, в которых на первый план выступает изображение места действия, предметов, события, определяющих общую тематику картины. </vt:lpstr>
      <vt:lpstr>Рассказывание по сериям сюжетных картинок, достаточно подробно изображающих развитие сюжета действия.  </vt:lpstr>
      <vt:lpstr>Обучение рассказыванию по одной сюжетной картине с придумыванием детьми предшествующих и последующих событий (по опорным вопросам).  </vt:lpstr>
      <vt:lpstr>Описание пейзажной картины. </vt:lpstr>
      <vt:lpstr>Занятия по разным видам картин включают ряд общих элементов: </vt:lpstr>
      <vt:lpstr>Методические приёмы, используемые при обучении рассказыванию по картине: </vt:lpstr>
      <vt:lpstr>Методические принципы, которые необходимо учитывать при проведении занятий по развитию связной речи:</vt:lpstr>
      <vt:lpstr>Приёмы работы с сюжетными картинками. </vt:lpstr>
      <vt:lpstr>МБДОУ «ТЕРЕМОК»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рассказыванию по картинам.</dc:title>
  <dc:creator>Admin</dc:creator>
  <dc:description>http://aida.ucoz.ru</dc:description>
  <cp:category>шаблоны к Powerpoint</cp:category>
  <cp:lastModifiedBy>Пользователь</cp:lastModifiedBy>
  <cp:revision>19</cp:revision>
  <dcterms:created xsi:type="dcterms:W3CDTF">2014-04-01T13:27:00Z</dcterms:created>
  <dcterms:modified xsi:type="dcterms:W3CDTF">2020-05-23T18:12:40Z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1049-10.1.0.5552</vt:lpwstr>
  </property>
</Properties>
</file>